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77" r:id="rId3"/>
    <p:sldId id="264" r:id="rId4"/>
    <p:sldId id="265" r:id="rId5"/>
    <p:sldId id="285" r:id="rId6"/>
    <p:sldId id="286" r:id="rId7"/>
    <p:sldId id="281" r:id="rId8"/>
    <p:sldId id="266" r:id="rId9"/>
    <p:sldId id="278" r:id="rId10"/>
    <p:sldId id="284" r:id="rId11"/>
    <p:sldId id="288" r:id="rId12"/>
    <p:sldId id="287" r:id="rId13"/>
    <p:sldId id="280" r:id="rId14"/>
  </p:sldIdLst>
  <p:sldSz cx="9144000" cy="6858000" type="screen4x3"/>
  <p:notesSz cx="6669088" cy="98726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312"/>
    <a:srgbClr val="D57B16"/>
    <a:srgbClr val="449C44"/>
    <a:srgbClr val="006EB5"/>
    <a:srgbClr val="0068B9"/>
    <a:srgbClr val="0070B7"/>
    <a:srgbClr val="42277F"/>
    <a:srgbClr val="B70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34" autoAdjust="0"/>
    <p:restoredTop sz="89838" autoAdjust="0"/>
  </p:normalViewPr>
  <p:slideViewPr>
    <p:cSldViewPr snapToGrid="0" snapToObjects="1">
      <p:cViewPr>
        <p:scale>
          <a:sx n="80" d="100"/>
          <a:sy n="80" d="100"/>
        </p:scale>
        <p:origin x="-2250" y="-540"/>
      </p:cViewPr>
      <p:guideLst>
        <p:guide orient="horz" pos="4154"/>
        <p:guide orient="horz" pos="4011"/>
        <p:guide orient="horz" pos="1852"/>
        <p:guide orient="horz" pos="2729"/>
        <p:guide orient="horz" pos="154"/>
        <p:guide pos="48"/>
        <p:guide pos="5587"/>
        <p:guide pos="2765"/>
        <p:guide pos="29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12566-8316-45AD-AEBE-F623A7765A4E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F25CC-0F40-4B70-80C4-18E5882B0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754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AFD72-A0F2-40B9-9613-981746C23EC6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29720-D299-406E-9346-F2D94DD9A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29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4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573"/>
            <a:ext cx="8229600" cy="754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CFA5E-4F02-4065-828C-5A066608B11B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9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5741"/>
            <a:ext cx="2057400" cy="52904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5741"/>
            <a:ext cx="6019800" cy="52904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1BC9D-B84E-42C4-B680-3C964E32679C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2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5406"/>
            <a:ext cx="8229600" cy="74479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25AF-F707-4A5D-8A81-2C3FFE342A4C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9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BB6D4-55AE-4EED-B5CA-531AA32AE245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7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5406"/>
            <a:ext cx="8229600" cy="7447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030C4-5A57-4483-A6D4-1CC6B061C02D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4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573"/>
            <a:ext cx="8229600" cy="6895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B8ECE-7028-4749-8D12-506CBE9C911B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1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5742"/>
            <a:ext cx="8229600" cy="808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76D7C-6AB0-4EA7-8A74-CAA35FE1E863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6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441E2-143A-49E6-8F20-0921E881A302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9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5742"/>
            <a:ext cx="3008313" cy="73741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5742"/>
            <a:ext cx="5111750" cy="52904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73161"/>
            <a:ext cx="3008313" cy="45530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3A7B7-F578-4A29-8482-AAC53AB3B742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5406"/>
            <a:ext cx="5486400" cy="394519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4EC5-9ED2-4AF8-B551-10141C1E3BF2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7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61938" y="845574"/>
            <a:ext cx="8605837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44" y="-51207"/>
            <a:ext cx="1573994" cy="100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29" y="5994716"/>
            <a:ext cx="1240971" cy="86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750" y="2163763"/>
            <a:ext cx="81518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9" y="1320121"/>
            <a:ext cx="7363053" cy="445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3164" y="2161371"/>
            <a:ext cx="2885706" cy="2092449"/>
          </a:xfrm>
        </p:spPr>
        <p:txBody>
          <a:bodyPr/>
          <a:lstStyle/>
          <a:p>
            <a:pPr algn="l"/>
            <a:r>
              <a:rPr lang="en-GB" sz="3600" dirty="0" smtClean="0"/>
              <a:t>Care Information Exchange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CIE look like?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85786" y="1752962"/>
            <a:ext cx="3160523" cy="3228470"/>
            <a:chOff x="585787" y="1643781"/>
            <a:chExt cx="2657476" cy="228915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594"/>
            <a:stretch/>
          </p:blipFill>
          <p:spPr bwMode="auto">
            <a:xfrm>
              <a:off x="585788" y="1643781"/>
              <a:ext cx="2657475" cy="2060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83"/>
            <a:stretch/>
          </p:blipFill>
          <p:spPr bwMode="auto">
            <a:xfrm>
              <a:off x="585787" y="3704735"/>
              <a:ext cx="2657475" cy="228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44459" r="3237" b="29730"/>
          <a:stretch/>
        </p:blipFill>
        <p:spPr bwMode="auto">
          <a:xfrm>
            <a:off x="4176215" y="1752962"/>
            <a:ext cx="4698043" cy="122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9" b="3196"/>
          <a:stretch/>
        </p:blipFill>
        <p:spPr bwMode="auto">
          <a:xfrm>
            <a:off x="4176215" y="3206279"/>
            <a:ext cx="4698043" cy="249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3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will it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GB" sz="2400" dirty="0" smtClean="0"/>
              <a:t>The Care Information Exchange will be accessed by computers, tablets and smartphones connected to the internet</a:t>
            </a:r>
          </a:p>
          <a:p>
            <a:r>
              <a:rPr lang="en-GB" sz="2400" dirty="0" smtClean="0"/>
              <a:t>Individuals and professionals who want to use the system will have </a:t>
            </a:r>
            <a:r>
              <a:rPr lang="en-GB" sz="2400" dirty="0" smtClean="0"/>
              <a:t>accounts</a:t>
            </a:r>
            <a:endParaRPr lang="en-GB" sz="2400" dirty="0" smtClean="0"/>
          </a:p>
          <a:p>
            <a:r>
              <a:rPr lang="en-GB" sz="2400" dirty="0" smtClean="0"/>
              <a:t>Interfaces with the other information systems will make data sharing possible</a:t>
            </a:r>
          </a:p>
          <a:p>
            <a:r>
              <a:rPr lang="en-GB" sz="2400" dirty="0"/>
              <a:t>Consent to see data will be controlled by the individual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30" y="2226074"/>
            <a:ext cx="1872208" cy="36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will data be kept secure?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000251"/>
            <a:ext cx="4886325" cy="3943350"/>
          </a:xfrm>
        </p:spPr>
        <p:txBody>
          <a:bodyPr/>
          <a:lstStyle/>
          <a:p>
            <a:r>
              <a:rPr lang="en-GB" sz="2400" dirty="0" smtClean="0"/>
              <a:t>All participating organisations will have signed an existing Information Sharing Agreement</a:t>
            </a:r>
          </a:p>
          <a:p>
            <a:r>
              <a:rPr lang="en-GB" sz="2400" dirty="0" smtClean="0"/>
              <a:t>Information will be stored with the secure NHS </a:t>
            </a:r>
            <a:r>
              <a:rPr lang="en-GB" sz="2400" dirty="0"/>
              <a:t>network protected by the NHS firewall. </a:t>
            </a:r>
            <a:endParaRPr lang="en-GB" sz="2400" dirty="0" smtClean="0"/>
          </a:p>
          <a:p>
            <a:r>
              <a:rPr lang="en-GB" sz="2400" dirty="0" smtClean="0"/>
              <a:t>Encryption of data and control over access means that </a:t>
            </a:r>
            <a:r>
              <a:rPr lang="en-GB" sz="2400" dirty="0"/>
              <a:t>only professionals involved in </a:t>
            </a:r>
            <a:r>
              <a:rPr lang="en-GB" sz="2400" dirty="0" smtClean="0"/>
              <a:t>an individual’s care </a:t>
            </a:r>
            <a:r>
              <a:rPr lang="en-GB" sz="2400" dirty="0"/>
              <a:t>will see </a:t>
            </a:r>
            <a:r>
              <a:rPr lang="en-GB" sz="2400" dirty="0" smtClean="0"/>
              <a:t>that person’s information.</a:t>
            </a:r>
            <a:endParaRPr lang="en-GB" sz="2400" dirty="0"/>
          </a:p>
        </p:txBody>
      </p:sp>
      <p:pic>
        <p:nvPicPr>
          <p:cNvPr id="4" name="Picture 2" descr="C:\Users\Lloyd\Desktop\Imperial\screen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7684"/>
            <a:ext cx="2800599" cy="252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 &amp;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/>
              <a:t>What other Trusts in North West London are also using CIE?</a:t>
            </a:r>
          </a:p>
          <a:p>
            <a:pPr marL="0" indent="0">
              <a:buNone/>
            </a:pPr>
            <a:r>
              <a:rPr lang="en-GB" sz="1600" dirty="0" smtClean="0"/>
              <a:t>Great Ormond Street, gastroenterology </a:t>
            </a:r>
            <a:r>
              <a:rPr lang="en-GB" sz="1600" dirty="0"/>
              <a:t>at St Mark’s, HIV at </a:t>
            </a:r>
            <a:r>
              <a:rPr lang="en-GB" sz="1600" dirty="0" err="1" smtClean="0"/>
              <a:t>ChelWest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r>
              <a:rPr lang="en-GB" sz="1600" b="1" dirty="0" smtClean="0"/>
              <a:t>After Imperial, which will be the next Trusts to contribute data to CIE?</a:t>
            </a:r>
          </a:p>
          <a:p>
            <a:pPr marL="0" indent="0">
              <a:buNone/>
            </a:pPr>
            <a:r>
              <a:rPr lang="en-GB" sz="1600" dirty="0" smtClean="0"/>
              <a:t>Hillingdon Hospitals and London </a:t>
            </a:r>
            <a:r>
              <a:rPr lang="en-GB" sz="1600" dirty="0"/>
              <a:t>North West </a:t>
            </a:r>
            <a:r>
              <a:rPr lang="en-GB" sz="1600" dirty="0" smtClean="0"/>
              <a:t>Healthcare.</a:t>
            </a:r>
            <a:endParaRPr lang="en-GB" sz="1600" dirty="0"/>
          </a:p>
          <a:p>
            <a:pPr marL="0" indent="0">
              <a:buNone/>
            </a:pPr>
            <a:r>
              <a:rPr lang="en-GB" sz="1600" b="1" dirty="0" smtClean="0"/>
              <a:t>When will GP data be available in CIE?</a:t>
            </a:r>
          </a:p>
          <a:p>
            <a:pPr marL="0" indent="0">
              <a:buNone/>
            </a:pPr>
            <a:r>
              <a:rPr lang="en-GB" sz="1600" dirty="0" smtClean="0"/>
              <a:t>We are working with the GP system suppliers </a:t>
            </a:r>
            <a:r>
              <a:rPr lang="en-GB" sz="1600" dirty="0" err="1" smtClean="0"/>
              <a:t>SystmOne</a:t>
            </a:r>
            <a:r>
              <a:rPr lang="en-GB" sz="1600" dirty="0" smtClean="0"/>
              <a:t> and EMIS to achieve this.</a:t>
            </a:r>
          </a:p>
          <a:p>
            <a:pPr marL="0" indent="0">
              <a:buNone/>
            </a:pPr>
            <a:r>
              <a:rPr lang="en-GB" sz="1600" b="1" dirty="0"/>
              <a:t>How will patients access CIE</a:t>
            </a:r>
            <a:r>
              <a:rPr lang="en-GB" sz="1600" b="1" dirty="0" smtClean="0"/>
              <a:t>?</a:t>
            </a:r>
          </a:p>
          <a:p>
            <a:pPr marL="0" indent="0">
              <a:buNone/>
            </a:pPr>
            <a:r>
              <a:rPr lang="en-GB" sz="1600" dirty="0" smtClean="0"/>
              <a:t>In the pilots patients will be invited by the service team to join CIE. They will access CIE online</a:t>
            </a: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How will clinicians access CIE</a:t>
            </a:r>
            <a:r>
              <a:rPr lang="en-GB" sz="1600" b="1" dirty="0" smtClean="0"/>
              <a:t>?</a:t>
            </a:r>
          </a:p>
          <a:p>
            <a:pPr marL="0" indent="0">
              <a:buNone/>
            </a:pPr>
            <a:r>
              <a:rPr lang="en-GB" sz="1600" dirty="0" smtClean="0"/>
              <a:t>Initially clinicians will access CIE using a separate login. The next step will be a link direct from Cerner into CIE.</a:t>
            </a:r>
          </a:p>
          <a:p>
            <a:pPr marL="0" indent="0">
              <a:buNone/>
            </a:pPr>
            <a:r>
              <a:rPr lang="en-GB" sz="1600" b="1" dirty="0" smtClean="0"/>
              <a:t>How will patient queries be handled?</a:t>
            </a:r>
          </a:p>
          <a:p>
            <a:pPr marL="0" indent="0">
              <a:buNone/>
            </a:pPr>
            <a:r>
              <a:rPr lang="en-GB" sz="1600" dirty="0"/>
              <a:t>Patient queries will be monitored in the </a:t>
            </a:r>
            <a:r>
              <a:rPr lang="en-GB" sz="1600" dirty="0" smtClean="0"/>
              <a:t>pilots. </a:t>
            </a:r>
            <a:r>
              <a:rPr lang="en-GB" sz="1600" dirty="0"/>
              <a:t>We are seeking to minimise questions through system design, online help and patient </a:t>
            </a:r>
            <a:r>
              <a:rPr lang="en-GB" sz="1600" dirty="0" smtClean="0"/>
              <a:t>communication. PALS </a:t>
            </a:r>
            <a:r>
              <a:rPr lang="en-GB" sz="1600" dirty="0"/>
              <a:t>will be the central point for </a:t>
            </a:r>
            <a:r>
              <a:rPr lang="en-GB" sz="1600" dirty="0" smtClean="0"/>
              <a:t>questions at Imperial.</a:t>
            </a:r>
            <a:endParaRPr lang="en-GB" sz="16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43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What </a:t>
            </a:r>
            <a:r>
              <a:rPr lang="en-GB" sz="3200" dirty="0" smtClean="0"/>
              <a:t>will </a:t>
            </a:r>
            <a:r>
              <a:rPr lang="en-GB" sz="3200" dirty="0"/>
              <a:t>the Care </a:t>
            </a:r>
            <a:r>
              <a:rPr lang="en-GB" sz="3200" dirty="0" smtClean="0"/>
              <a:t>Information Exchange do?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97604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Support person-centred, </a:t>
            </a:r>
            <a:r>
              <a:rPr lang="en-GB" sz="2000" dirty="0"/>
              <a:t>integrated health and social care in North West London by:</a:t>
            </a:r>
          </a:p>
          <a:p>
            <a:pPr lvl="0"/>
            <a:r>
              <a:rPr lang="en-GB" sz="2000" dirty="0"/>
              <a:t>giving individuals </a:t>
            </a:r>
            <a:r>
              <a:rPr lang="en-GB" sz="2000" dirty="0" smtClean="0"/>
              <a:t>access to information about their </a:t>
            </a:r>
            <a:r>
              <a:rPr lang="en-GB" sz="2000" dirty="0"/>
              <a:t>care held by </a:t>
            </a:r>
            <a:r>
              <a:rPr lang="en-GB" sz="2000" dirty="0" smtClean="0"/>
              <a:t>different health </a:t>
            </a:r>
            <a:r>
              <a:rPr lang="en-GB" sz="2000" dirty="0"/>
              <a:t>and social care </a:t>
            </a:r>
            <a:r>
              <a:rPr lang="en-GB" sz="2000" dirty="0" smtClean="0"/>
              <a:t>providers</a:t>
            </a:r>
          </a:p>
          <a:p>
            <a:pPr lvl="0"/>
            <a:r>
              <a:rPr lang="en-GB" sz="2000" dirty="0" smtClean="0"/>
              <a:t>allowing individuals </a:t>
            </a:r>
            <a:r>
              <a:rPr lang="en-GB" sz="2000" dirty="0"/>
              <a:t>to share </a:t>
            </a:r>
            <a:r>
              <a:rPr lang="en-GB" sz="2000" dirty="0" smtClean="0"/>
              <a:t>that </a:t>
            </a:r>
            <a:r>
              <a:rPr lang="en-GB" sz="2000" dirty="0"/>
              <a:t>information with health and social care </a:t>
            </a:r>
            <a:r>
              <a:rPr lang="en-GB" sz="2000" dirty="0" smtClean="0"/>
              <a:t>professionals</a:t>
            </a:r>
            <a:endParaRPr lang="en-GB" sz="2000" dirty="0"/>
          </a:p>
          <a:p>
            <a:pPr lvl="0"/>
            <a:r>
              <a:rPr lang="en-GB" sz="2000" dirty="0"/>
              <a:t>providing </a:t>
            </a:r>
            <a:r>
              <a:rPr lang="en-GB" sz="2000" dirty="0" smtClean="0"/>
              <a:t>secure messaging, shared care planning, and symptom tracking for individuals and professionals</a:t>
            </a:r>
            <a:endParaRPr lang="en-GB" sz="20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32" y="2180986"/>
            <a:ext cx="3369219" cy="303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5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it mean for individuals?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5060" y="2098297"/>
            <a:ext cx="3671740" cy="3330461"/>
          </a:xfrm>
        </p:spPr>
        <p:txBody>
          <a:bodyPr/>
          <a:lstStyle/>
          <a:p>
            <a:r>
              <a:rPr lang="en-GB" sz="2000" dirty="0" smtClean="0"/>
              <a:t>The ability to view</a:t>
            </a:r>
            <a:r>
              <a:rPr lang="en-GB" sz="2000" dirty="0"/>
              <a:t>, </a:t>
            </a:r>
            <a:r>
              <a:rPr lang="en-GB" sz="2000" dirty="0" smtClean="0"/>
              <a:t>add and </a:t>
            </a:r>
            <a:r>
              <a:rPr lang="en-GB" sz="2000" dirty="0"/>
              <a:t>share </a:t>
            </a:r>
            <a:r>
              <a:rPr lang="en-GB" sz="2000" dirty="0" smtClean="0"/>
              <a:t>information about their care. </a:t>
            </a:r>
          </a:p>
          <a:p>
            <a:r>
              <a:rPr lang="en-GB" sz="2000" dirty="0" smtClean="0"/>
              <a:t>The opportunity to take more control of their own health and care. </a:t>
            </a:r>
          </a:p>
          <a:p>
            <a:r>
              <a:rPr lang="en-GB" sz="2000" dirty="0" smtClean="0"/>
              <a:t>New ways of communicating with health and social care professionals in their network.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3" y="1899253"/>
            <a:ext cx="4659067" cy="372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What will it mean for professionals?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74" y="1600200"/>
            <a:ext cx="4510726" cy="4525963"/>
          </a:xfrm>
        </p:spPr>
        <p:txBody>
          <a:bodyPr/>
          <a:lstStyle/>
          <a:p>
            <a:r>
              <a:rPr lang="en-GB" sz="2400" dirty="0" smtClean="0"/>
              <a:t>The confidence of having a more complete record of care</a:t>
            </a:r>
          </a:p>
          <a:p>
            <a:r>
              <a:rPr lang="en-GB" sz="2400" dirty="0" smtClean="0"/>
              <a:t>Tools to support communication with fellow health and social care professionals and with individuals</a:t>
            </a:r>
          </a:p>
          <a:p>
            <a:r>
              <a:rPr lang="en-GB" sz="2400" dirty="0" smtClean="0"/>
              <a:t>The opportunity to change ways of working to improve delivery of care</a:t>
            </a:r>
          </a:p>
        </p:txBody>
      </p:sp>
      <p:pic>
        <p:nvPicPr>
          <p:cNvPr id="4" name="Picture 2" descr="C:\Users\Lloyd\Desktop\PKB pic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8"/>
          <a:stretch/>
        </p:blipFill>
        <p:spPr bwMode="auto">
          <a:xfrm>
            <a:off x="94268" y="1715679"/>
            <a:ext cx="4015883" cy="488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4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the current situation?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70962" y="2271862"/>
            <a:ext cx="999241" cy="565607"/>
          </a:xfrm>
          <a:prstGeom prst="rect">
            <a:avLst/>
          </a:prstGeom>
          <a:solidFill>
            <a:srgbClr val="0068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GPs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970962" y="2960019"/>
            <a:ext cx="999241" cy="565607"/>
          </a:xfrm>
          <a:prstGeom prst="rect">
            <a:avLst/>
          </a:prstGeom>
          <a:solidFill>
            <a:srgbClr val="0068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Acute hospitals</a:t>
            </a:r>
          </a:p>
        </p:txBody>
      </p:sp>
      <p:sp>
        <p:nvSpPr>
          <p:cNvPr id="6" name="Rectangle 5"/>
          <p:cNvSpPr/>
          <p:nvPr/>
        </p:nvSpPr>
        <p:spPr>
          <a:xfrm>
            <a:off x="970961" y="3648175"/>
            <a:ext cx="999241" cy="565607"/>
          </a:xfrm>
          <a:prstGeom prst="rect">
            <a:avLst/>
          </a:prstGeom>
          <a:solidFill>
            <a:srgbClr val="0068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Mental health hospitals</a:t>
            </a:r>
          </a:p>
        </p:txBody>
      </p:sp>
      <p:sp>
        <p:nvSpPr>
          <p:cNvPr id="7" name="Rectangle 6"/>
          <p:cNvSpPr/>
          <p:nvPr/>
        </p:nvSpPr>
        <p:spPr>
          <a:xfrm>
            <a:off x="970960" y="4326905"/>
            <a:ext cx="999241" cy="565607"/>
          </a:xfrm>
          <a:prstGeom prst="rect">
            <a:avLst/>
          </a:prstGeom>
          <a:solidFill>
            <a:srgbClr val="0068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Community care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959" y="5042082"/>
            <a:ext cx="999241" cy="565607"/>
          </a:xfrm>
          <a:prstGeom prst="rect">
            <a:avLst/>
          </a:prstGeom>
          <a:solidFill>
            <a:srgbClr val="0068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Social care</a:t>
            </a:r>
            <a:endParaRPr lang="en-GB" sz="1200" dirty="0"/>
          </a:p>
        </p:txBody>
      </p:sp>
      <p:sp>
        <p:nvSpPr>
          <p:cNvPr id="11" name="Rectangle 10"/>
          <p:cNvSpPr/>
          <p:nvPr/>
        </p:nvSpPr>
        <p:spPr>
          <a:xfrm>
            <a:off x="2375555" y="3619893"/>
            <a:ext cx="999241" cy="56560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Individual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4237350" y="2085975"/>
            <a:ext cx="4048812" cy="3343864"/>
          </a:xfrm>
          <a:prstGeom prst="rect">
            <a:avLst/>
          </a:prstGeom>
          <a:noFill/>
          <a:ln w="25400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rgbClr val="0070B7"/>
                </a:solidFill>
                <a:effectLst/>
              </a:rPr>
              <a:t>Care information about an individual is held on different systems in different parts of the NHS.</a:t>
            </a:r>
          </a:p>
          <a:p>
            <a:endParaRPr lang="en-GB" b="1" dirty="0" smtClean="0">
              <a:solidFill>
                <a:srgbClr val="0070B7"/>
              </a:solidFill>
              <a:effectLst/>
            </a:endParaRPr>
          </a:p>
          <a:p>
            <a:r>
              <a:rPr lang="en-GB" b="1" dirty="0" smtClean="0">
                <a:solidFill>
                  <a:srgbClr val="0070B7"/>
                </a:solidFill>
                <a:effectLst/>
              </a:rPr>
              <a:t>There is no secure way for professionals in all these care settings to share information.</a:t>
            </a:r>
          </a:p>
          <a:p>
            <a:endParaRPr lang="en-GB" b="1" dirty="0">
              <a:solidFill>
                <a:srgbClr val="0070B7"/>
              </a:solidFill>
              <a:effectLst/>
            </a:endParaRPr>
          </a:p>
          <a:p>
            <a:r>
              <a:rPr lang="en-GB" b="1" dirty="0" smtClean="0">
                <a:solidFill>
                  <a:srgbClr val="0070B7"/>
                </a:solidFill>
                <a:effectLst/>
              </a:rPr>
              <a:t>The individual is often relied upon to relate their own care history.</a:t>
            </a:r>
          </a:p>
        </p:txBody>
      </p:sp>
    </p:spTree>
    <p:extLst>
      <p:ext uri="{BB962C8B-B14F-4D97-AF65-F5344CB8AC3E}">
        <p14:creationId xmlns:p14="http://schemas.microsoft.com/office/powerpoint/2010/main" val="23184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What will be different with CIE? 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2055041" y="2281289"/>
            <a:ext cx="999241" cy="565607"/>
          </a:xfrm>
          <a:prstGeom prst="rect">
            <a:avLst/>
          </a:prstGeom>
          <a:solidFill>
            <a:srgbClr val="0068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GPs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3553903" y="3223967"/>
            <a:ext cx="999241" cy="565607"/>
          </a:xfrm>
          <a:prstGeom prst="rect">
            <a:avLst/>
          </a:prstGeom>
          <a:solidFill>
            <a:srgbClr val="0068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Acute hospitals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8040" y="4185502"/>
            <a:ext cx="999241" cy="565607"/>
          </a:xfrm>
          <a:prstGeom prst="rect">
            <a:avLst/>
          </a:prstGeom>
          <a:solidFill>
            <a:srgbClr val="0068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Mental health hospitals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179" y="3233392"/>
            <a:ext cx="999241" cy="565607"/>
          </a:xfrm>
          <a:prstGeom prst="rect">
            <a:avLst/>
          </a:prstGeom>
          <a:solidFill>
            <a:srgbClr val="0068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Community care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0068" y="4194929"/>
            <a:ext cx="999241" cy="565607"/>
          </a:xfrm>
          <a:prstGeom prst="rect">
            <a:avLst/>
          </a:prstGeom>
          <a:solidFill>
            <a:srgbClr val="0068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Social care</a:t>
            </a:r>
            <a:endParaRPr lang="en-GB" sz="1200" dirty="0"/>
          </a:p>
        </p:txBody>
      </p:sp>
      <p:sp>
        <p:nvSpPr>
          <p:cNvPr id="9" name="Rectangle 8"/>
          <p:cNvSpPr/>
          <p:nvPr/>
        </p:nvSpPr>
        <p:spPr>
          <a:xfrm>
            <a:off x="2055042" y="3223967"/>
            <a:ext cx="999241" cy="56560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Individual</a:t>
            </a:r>
            <a:endParaRPr lang="en-GB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54662" y="2912887"/>
            <a:ext cx="0" cy="2733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57977" y="3525623"/>
            <a:ext cx="28280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49688" y="3525623"/>
            <a:ext cx="28280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932491" y="3874418"/>
            <a:ext cx="216818" cy="2262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054283" y="3874418"/>
            <a:ext cx="245095" cy="2262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12385" y="2281289"/>
            <a:ext cx="4048812" cy="3347986"/>
          </a:xfrm>
          <a:prstGeom prst="rect">
            <a:avLst/>
          </a:prstGeom>
          <a:noFill/>
          <a:ln w="25400"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rgbClr val="0070B7"/>
                </a:solidFill>
                <a:effectLst/>
              </a:rPr>
              <a:t>The Care Information Exchange will help to break down the barriers between the different care settings.</a:t>
            </a:r>
          </a:p>
          <a:p>
            <a:endParaRPr lang="en-GB" b="1" dirty="0">
              <a:solidFill>
                <a:srgbClr val="0070B7"/>
              </a:solidFill>
              <a:effectLst/>
            </a:endParaRPr>
          </a:p>
          <a:p>
            <a:r>
              <a:rPr lang="en-GB" b="1" dirty="0" smtClean="0">
                <a:solidFill>
                  <a:srgbClr val="0070B7"/>
                </a:solidFill>
                <a:effectLst/>
              </a:rPr>
              <a:t>The individual will share their care information with professionals, if they choose to.</a:t>
            </a:r>
          </a:p>
          <a:p>
            <a:endParaRPr lang="en-GB" b="1" dirty="0">
              <a:solidFill>
                <a:srgbClr val="0070B7"/>
              </a:solidFill>
            </a:endParaRPr>
          </a:p>
          <a:p>
            <a:r>
              <a:rPr lang="en-GB" b="1" dirty="0" smtClean="0">
                <a:solidFill>
                  <a:srgbClr val="0070B7"/>
                </a:solidFill>
                <a:effectLst/>
              </a:rPr>
              <a:t>Secure messaging </a:t>
            </a:r>
            <a:r>
              <a:rPr lang="en-GB" b="1" dirty="0" smtClean="0">
                <a:solidFill>
                  <a:srgbClr val="0070B7"/>
                </a:solidFill>
              </a:rPr>
              <a:t>and shared care planning will support coordination and integrated care. </a:t>
            </a:r>
            <a:endParaRPr lang="en-GB" b="1" dirty="0" smtClean="0">
              <a:solidFill>
                <a:srgbClr val="0070B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183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supplier: Patients Know Best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657016"/>
              </p:ext>
            </p:extLst>
          </p:nvPr>
        </p:nvGraphicFramePr>
        <p:xfrm>
          <a:off x="1084081" y="2897539"/>
          <a:ext cx="6737840" cy="16521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8920"/>
                <a:gridCol w="3368920"/>
              </a:tblGrid>
              <a:tr h="537327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UK Case study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  <a:tr h="11148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Luton and Dunstable University hospital: 2,840 patients with inflammatory bowel disease.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Around 800 have  a stable condition and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come in for regular appointments.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451778"/>
              </p:ext>
            </p:extLst>
          </p:nvPr>
        </p:nvGraphicFramePr>
        <p:xfrm>
          <a:off x="1084081" y="4549688"/>
          <a:ext cx="6737840" cy="14492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8920"/>
                <a:gridCol w="3368920"/>
              </a:tblGrid>
              <a:tr h="14492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 system allows those stable</a:t>
                      </a:r>
                      <a:r>
                        <a:rPr lang="en-GB" baseline="0" dirty="0" smtClean="0"/>
                        <a:t> patients </a:t>
                      </a:r>
                      <a:r>
                        <a:rPr lang="en-GB" dirty="0" smtClean="0"/>
                        <a:t>to assess their condition, get help material and communicate with the team.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Routine</a:t>
                      </a:r>
                      <a:r>
                        <a:rPr lang="en-GB" baseline="0" dirty="0" smtClean="0"/>
                        <a:t> appointments no longer needed. </a:t>
                      </a:r>
                      <a:r>
                        <a:rPr lang="en-GB" dirty="0" smtClean="0"/>
                        <a:t>More capacity for patients if condition flares up.</a:t>
                      </a:r>
                    </a:p>
                    <a:p>
                      <a:endParaRPr lang="en-GB" dirty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764966"/>
              </p:ext>
            </p:extLst>
          </p:nvPr>
        </p:nvGraphicFramePr>
        <p:xfrm>
          <a:off x="1084081" y="1792925"/>
          <a:ext cx="6765509" cy="9621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65509"/>
              </a:tblGrid>
              <a:tr h="962150">
                <a:tc>
                  <a:txBody>
                    <a:bodyPr/>
                    <a:lstStyle/>
                    <a:p>
                      <a:r>
                        <a:rPr lang="en-GB" dirty="0" smtClean="0"/>
                        <a:t>At the heart of the Care Information</a:t>
                      </a:r>
                      <a:r>
                        <a:rPr lang="en-GB" baseline="0" dirty="0" smtClean="0"/>
                        <a:t> Exchange is a system provided by Patients Know Best, which is used by a</a:t>
                      </a:r>
                      <a:r>
                        <a:rPr lang="en-GB" dirty="0" smtClean="0"/>
                        <a:t>round </a:t>
                      </a:r>
                      <a:r>
                        <a:rPr lang="en-GB" baseline="0" dirty="0" smtClean="0"/>
                        <a:t>30 hospitals in the </a:t>
                      </a:r>
                      <a:r>
                        <a:rPr lang="en-GB" baseline="0" dirty="0" smtClean="0"/>
                        <a:t>UK. </a:t>
                      </a:r>
                      <a:endParaRPr lang="en-GB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96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will be involved?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3163"/>
            <a:ext cx="3414713" cy="314325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 programme </a:t>
            </a:r>
            <a:r>
              <a:rPr lang="en-GB" sz="2400" dirty="0" smtClean="0"/>
              <a:t>has </a:t>
            </a:r>
            <a:r>
              <a:rPr lang="en-GB" sz="2400" dirty="0"/>
              <a:t>the potential to involve GPs from eight CCGs, social care organisations, and acute, mental health and community trusts across </a:t>
            </a:r>
            <a:r>
              <a:rPr lang="en-GB" sz="2400" dirty="0" smtClean="0"/>
              <a:t>North West </a:t>
            </a:r>
            <a:r>
              <a:rPr lang="en-GB" sz="2400" dirty="0"/>
              <a:t>London. </a:t>
            </a:r>
            <a:endParaRPr lang="en-GB" sz="2400" dirty="0" smtClean="0"/>
          </a:p>
        </p:txBody>
      </p:sp>
      <p:pic>
        <p:nvPicPr>
          <p:cNvPr id="1026" name="Picture 8" descr="http://imperialcollegehealthpartners.com/OurPartners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1600200"/>
            <a:ext cx="43910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7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 adopter projects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253345"/>
              </p:ext>
            </p:extLst>
          </p:nvPr>
        </p:nvGraphicFramePr>
        <p:xfrm>
          <a:off x="539552" y="1643780"/>
          <a:ext cx="8147247" cy="42291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72009"/>
                <a:gridCol w="3001534"/>
                <a:gridCol w="1396941"/>
                <a:gridCol w="2476763"/>
              </a:tblGrid>
              <a:tr h="667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Clinical health psychology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Imperial College Healthcare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&lt;50 </a:t>
                      </a:r>
                      <a:r>
                        <a:rPr lang="en-GB" sz="1200" dirty="0">
                          <a:effectLst/>
                        </a:rPr>
                        <a:t>patients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Audio files, Messaging, Educational materials, Journal, Care plan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Video conferencing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7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Early intervention in psychosis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West London Mental Health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Central and North West London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14 – 35-year-olds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400 patients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Patient reported outcome measures (PROMS), Education materials,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Crisis plans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Diabetes primary care</a:t>
                      </a:r>
                      <a:endParaRPr lang="en-GB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 GP practices in Hammersmith and Fulham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200 patients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Care plans, Educational materials, Symptom tracking </a:t>
                      </a:r>
                      <a:r>
                        <a:rPr lang="en-GB" sz="1200">
                          <a:effectLst/>
                        </a:rPr>
                        <a:t>for </a:t>
                      </a:r>
                      <a:r>
                        <a:rPr lang="en-GB" sz="1200" smtClean="0">
                          <a:effectLst/>
                        </a:rPr>
                        <a:t>hypoglycaemia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3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Diabetes secondary care</a:t>
                      </a:r>
                      <a:endParaRPr lang="en-GB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Imperial College Healthcare diabetic foot clinic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Central London Community Healthcare community podiatrists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&lt;50 </a:t>
                      </a:r>
                      <a:r>
                        <a:rPr lang="en-GB" sz="1200" dirty="0">
                          <a:effectLst/>
                        </a:rPr>
                        <a:t>patients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Uploading photographs, Care </a:t>
                      </a:r>
                      <a:r>
                        <a:rPr lang="en-GB" sz="1200" dirty="0" smtClean="0">
                          <a:effectLst/>
                        </a:rPr>
                        <a:t>plans, messaging (e.g. medication changes)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20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Hillingdon Integrated Care</a:t>
                      </a:r>
                      <a:endParaRPr lang="en-GB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 Metro Health GP practices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Central and North West London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Hillingdon Hospital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Social Care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H4All third sector organisations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Over 65s with </a:t>
                      </a:r>
                      <a:r>
                        <a:rPr lang="en-GB" sz="1200" dirty="0" smtClean="0">
                          <a:effectLst/>
                        </a:rPr>
                        <a:t>a </a:t>
                      </a:r>
                      <a:r>
                        <a:rPr lang="en-GB" sz="1200" dirty="0">
                          <a:effectLst/>
                        </a:rPr>
                        <a:t>long-term </a:t>
                      </a:r>
                      <a:r>
                        <a:rPr lang="en-GB" sz="1200" dirty="0" smtClean="0">
                          <a:effectLst/>
                        </a:rPr>
                        <a:t>condition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250 </a:t>
                      </a:r>
                      <a:r>
                        <a:rPr lang="en-GB" sz="1200" dirty="0" smtClean="0">
                          <a:effectLst/>
                        </a:rPr>
                        <a:t>patients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Care plans – GP and social </a:t>
                      </a:r>
                      <a:r>
                        <a:rPr lang="en-GB" sz="1200" dirty="0" smtClean="0">
                          <a:effectLst/>
                        </a:rPr>
                        <a:t>care and collaborative goal settings, </a:t>
                      </a:r>
                      <a:r>
                        <a:rPr lang="en-GB" sz="1200" dirty="0">
                          <a:effectLst/>
                        </a:rPr>
                        <a:t>Clinician to clinician messaging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effectLst/>
                        </a:rPr>
                        <a:t>Neuro</a:t>
                      </a:r>
                      <a:r>
                        <a:rPr lang="en-GB" sz="1200" b="1" dirty="0">
                          <a:effectLst/>
                        </a:rPr>
                        <a:t>-oncology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Imperial College Healthcare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&lt;50 </a:t>
                      </a:r>
                      <a:r>
                        <a:rPr lang="en-GB" sz="1200" dirty="0">
                          <a:effectLst/>
                        </a:rPr>
                        <a:t>patients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Care plans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Quality of life questionnaires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9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</Template>
  <TotalTime>545</TotalTime>
  <Words>871</Words>
  <Application>Microsoft Office PowerPoint</Application>
  <PresentationFormat>On-screen Show (4:3)</PresentationFormat>
  <Paragraphs>107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CIE</vt:lpstr>
      <vt:lpstr>Care Information Exchange</vt:lpstr>
      <vt:lpstr>What will the Care Information Exchange do?</vt:lpstr>
      <vt:lpstr>What will it mean for individuals?</vt:lpstr>
      <vt:lpstr>What will it mean for professionals?</vt:lpstr>
      <vt:lpstr>What’s the current situation?</vt:lpstr>
      <vt:lpstr>What will be different with CIE? </vt:lpstr>
      <vt:lpstr>Our supplier: Patients Know Best</vt:lpstr>
      <vt:lpstr>Who will be involved?</vt:lpstr>
      <vt:lpstr>Early adopter projects</vt:lpstr>
      <vt:lpstr>What does CIE look like?</vt:lpstr>
      <vt:lpstr>How will it work?</vt:lpstr>
      <vt:lpstr>How will data be kept secure?</vt:lpstr>
      <vt:lpstr>Q &amp; A</vt:lpstr>
    </vt:vector>
  </TitlesOfParts>
  <Company>Imperial College Healthcare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Harrison, Paul</dc:creator>
  <cp:lastModifiedBy>Harrison, Paul</cp:lastModifiedBy>
  <cp:revision>56</cp:revision>
  <cp:lastPrinted>2015-09-10T16:05:19Z</cp:lastPrinted>
  <dcterms:created xsi:type="dcterms:W3CDTF">2015-07-06T09:24:34Z</dcterms:created>
  <dcterms:modified xsi:type="dcterms:W3CDTF">2016-04-20T10:48:18Z</dcterms:modified>
</cp:coreProperties>
</file>